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1"/>
  </p:notesMasterIdLst>
  <p:sldIdLst>
    <p:sldId id="387" r:id="rId2"/>
    <p:sldId id="661" r:id="rId3"/>
    <p:sldId id="689" r:id="rId4"/>
    <p:sldId id="723" r:id="rId5"/>
    <p:sldId id="711" r:id="rId6"/>
    <p:sldId id="712" r:id="rId7"/>
    <p:sldId id="714" r:id="rId8"/>
    <p:sldId id="710" r:id="rId9"/>
    <p:sldId id="713" r:id="rId10"/>
    <p:sldId id="695" r:id="rId11"/>
    <p:sldId id="700" r:id="rId12"/>
    <p:sldId id="716" r:id="rId13"/>
    <p:sldId id="717" r:id="rId14"/>
    <p:sldId id="719" r:id="rId15"/>
    <p:sldId id="720" r:id="rId16"/>
    <p:sldId id="721" r:id="rId17"/>
    <p:sldId id="722" r:id="rId18"/>
    <p:sldId id="623" r:id="rId19"/>
    <p:sldId id="709" r:id="rId20"/>
  </p:sldIdLst>
  <p:sldSz cx="8229600" cy="5943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1F1F1F"/>
    <a:srgbClr val="1F1F0D"/>
    <a:srgbClr val="202020"/>
    <a:srgbClr val="C0C0C0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1392" y="-102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2325" y="744538"/>
            <a:ext cx="51530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8F628A-A4FD-4B23-BB80-9D3BDB37B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2221A92-EEA3-40FB-B259-AC29A9874957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EE15E13-5D7A-4783-A897-5A686CF4C231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9C4F709-F46B-414F-B461-8A2D6747452A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9C4F709-F46B-414F-B461-8A2D6747452A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0B2827-4CFD-4CE1-A7A8-35892ECFBD8F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0B2827-4CFD-4CE1-A7A8-35892ECFBD8F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BE5B899-284A-48C0-BCBD-8E93E2BB4ED1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0B2827-4CFD-4CE1-A7A8-35892ECFBD8F}" type="slidenum">
              <a:rPr lang="en-US" sz="1200">
                <a:solidFill>
                  <a:prstClr val="black"/>
                </a:solidFill>
              </a:rPr>
              <a:pPr algn="r"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0B2827-4CFD-4CE1-A7A8-35892ECFBD8F}" type="slidenum">
              <a:rPr lang="en-US" sz="1200">
                <a:solidFill>
                  <a:prstClr val="black"/>
                </a:solidFill>
              </a:rPr>
              <a:pPr algn="r"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8B61ABB-2AE6-44E4-91B1-C2885329AD87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6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238125"/>
            <a:ext cx="1912938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238125"/>
            <a:ext cx="5589587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6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538" y="1846263"/>
            <a:ext cx="6994525" cy="1274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3368675"/>
            <a:ext cx="5759450" cy="1517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40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943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000"/>
            <a:ext cx="3727450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7050" y="1397000"/>
            <a:ext cx="3729038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7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19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30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 lIns="80980" tIns="40490" rIns="80980" bIns="4049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1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3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ChangeArrowheads="1"/>
          </p:cNvSpPr>
          <p:nvPr/>
        </p:nvSpPr>
        <p:spPr bwMode="auto">
          <a:xfrm>
            <a:off x="412750" y="1338263"/>
            <a:ext cx="7705725" cy="4349750"/>
          </a:xfrm>
          <a:prstGeom prst="rect">
            <a:avLst/>
          </a:prstGeom>
          <a:solidFill>
            <a:srgbClr val="EEE3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238125"/>
            <a:ext cx="7637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76" tIns="40488" rIns="80976" bIns="404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7000"/>
            <a:ext cx="7608888" cy="424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76" tIns="40488" rIns="80976" bIns="40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4" name="Rectangle 2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6" name="Rectangle 2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7" name="Text Box 24"/>
          <p:cNvSpPr txBox="1">
            <a:spLocks noChangeArrowheads="1"/>
          </p:cNvSpPr>
          <p:nvPr/>
        </p:nvSpPr>
        <p:spPr bwMode="auto">
          <a:xfrm>
            <a:off x="7818438" y="-33338"/>
            <a:ext cx="4000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788B564-71FD-49DE-B2EC-7CA46ABB88C3}" type="slidenum">
              <a:rPr lang="en-US" sz="1400" b="1" smtClean="0">
                <a:solidFill>
                  <a:schemeClr val="tx2"/>
                </a:solidFill>
                <a:cs typeface="Arial" pitchFamily="34" charset="0"/>
              </a:rPr>
              <a:pPr eaLnBrk="1" hangingPunct="1">
                <a:defRPr/>
              </a:pPr>
              <a:t>‹#›</a:t>
            </a:fld>
            <a:endParaRPr lang="en-US" sz="1400" b="1" smtClean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bldLvl="2" autoUpdateAnimBg="0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9pPr>
    </p:titleStyle>
    <p:bodyStyle>
      <a:lvl1pPr marL="287338" indent="-287338" algn="l" defTabSz="809625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3888" indent="-222250" algn="l" defTabSz="809625" rtl="0" eaLnBrk="0" fontAlgn="base" hangingPunct="0">
        <a:spcBef>
          <a:spcPct val="0"/>
        </a:spcBef>
        <a:spcAft>
          <a:spcPct val="25000"/>
        </a:spcAft>
        <a:buClr>
          <a:schemeClr val="hlink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969963" indent="-231775" algn="l" defTabSz="809625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14450" indent="-230188" algn="l" defTabSz="809625" rtl="0" eaLnBrk="0" fontAlgn="base" hangingPunct="0">
        <a:spcBef>
          <a:spcPct val="0"/>
        </a:spcBef>
        <a:spcAft>
          <a:spcPct val="25000"/>
        </a:spcAft>
        <a:buClr>
          <a:srgbClr val="BC005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49413" indent="-220663" algn="l" defTabSz="8096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066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6pPr>
      <a:lvl7pPr marL="25638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7pPr>
      <a:lvl8pPr marL="30210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8pPr>
      <a:lvl9pPr marL="34782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viktor.gotovac@zg.t-com.hr" TargetMode="External"/><Relationship Id="rId2" Type="http://schemas.openxmlformats.org/officeDocument/2006/relationships/hyperlink" Target="mailto:vgotov@hotmail.com" TargetMode="Externa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>Pravni institut otpremnine u Republici Hrvatskoj: Problemi i prijedlozi mogućih promjena u uređenju otpremnina u Republici Hrvatskoj</a:t>
            </a:r>
            <a:endParaRPr lang="hr-HR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Pravilo je da pravila… nema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Obvezno # dobrovoljno, jednokratno # doprinosno, izdašno # minimalno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Austrija, Italija, Portugal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Slovenija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Regija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rgbClr val="DCDCB4"/>
                </a:solidFill>
                <a:cs typeface="Arial" charset="0"/>
              </a:rPr>
              <a:t>Sustavi otpremnina u državama-članicama EU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/>
              <a:t>Smanjiti teret isplate otpremnina za poslodavca?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Osigurati isplatu otpremnina kako bi osigurali dohodak u vrijeme nezaposlenosti?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 Povećati mobilnost radne snage?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Smanjiti postojeće proračunsko opterećenje?</a:t>
            </a:r>
            <a:endParaRPr lang="hr-HR" dirty="0" smtClean="0">
              <a:ea typeface="ＭＳ Ｐゴシック" pitchFamily="34" charset="-128"/>
            </a:endParaRPr>
          </a:p>
          <a:p>
            <a:pPr algn="just">
              <a:spcAft>
                <a:spcPct val="0"/>
              </a:spcAft>
            </a:pPr>
            <a:endParaRPr lang="hr-HR" dirty="0" smtClean="0">
              <a:ea typeface="ＭＳ Ｐゴシック" pitchFamily="34" charset="-128"/>
            </a:endParaRPr>
          </a:p>
          <a:p>
            <a:pPr algn="just">
              <a:spcAft>
                <a:spcPct val="0"/>
              </a:spcAft>
            </a:pP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Ciljevi reforme?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Što je to? 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Strategije, analize, povjerenstva: sredstva ili ciljevi? alati ili izlike? 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Što želimo? Kuda idemo?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Strategija reforme?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75950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/>
              <a:t>ZAKLJUČAK 1.: Postojeći sustav obilježavaju brojni problemi te ga je potrebno </a:t>
            </a:r>
            <a:r>
              <a:rPr lang="hr-HR" dirty="0" smtClean="0"/>
              <a:t>unaprijediti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ZAKLJUČAK 2.: Pretpostavka bilo kakvog djelovanja jest detaljna analiza postojećeg sustava </a:t>
            </a:r>
            <a:r>
              <a:rPr lang="hr-HR" dirty="0" smtClean="0"/>
              <a:t>otpremnina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ZAKLJUČAK 3.: Treba definirati ciljeve </a:t>
            </a:r>
            <a:r>
              <a:rPr lang="hr-HR" dirty="0" smtClean="0"/>
              <a:t>reforme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ZAKLJUČAK 4.: Reforma po uzoru na austrijski sustav otpremnina podrazumijeva značajnije </a:t>
            </a:r>
            <a:r>
              <a:rPr lang="hr-HR" dirty="0" smtClean="0"/>
              <a:t>promjene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ZAKLJUČAK 5.: Ishod reforme nije nužno primjena austrijskog modela – moguće je i drugačije djelovati na nacionalni sustav otpremnina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92766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/>
              <a:t>ZAKLJUČAK 6.: Valja testirati održivost i implikacije </a:t>
            </a:r>
            <a:r>
              <a:rPr lang="hr-HR" dirty="0" smtClean="0"/>
              <a:t>svakog </a:t>
            </a:r>
            <a:r>
              <a:rPr lang="hr-HR" dirty="0"/>
              <a:t>predloženog </a:t>
            </a:r>
            <a:r>
              <a:rPr lang="hr-HR" dirty="0" smtClean="0"/>
              <a:t>djelovanja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ZAKLJUČAK 7.: Za uvođenje novog nacionalnog sustava otpremnina valjalo bi u najvećoj mjeri ostvariti konsenzus socijalnih aktera i </a:t>
            </a:r>
            <a:r>
              <a:rPr lang="hr-HR" dirty="0" smtClean="0"/>
              <a:t>dionika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247463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/>
              <a:t>Uvođenje alternativnog sustava: da ili ne?!? 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Postupna implementacija – tek nakon uspostave centraliziranog sustava prikupljanja podataka i prikupljenih podataka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Analiza instituta otpremnina u kontekstu šireg sustava socijalne sigurnosti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Što to znači?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958292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Nismo za (ali nismo ni protiv)!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Usporedno-pravna rješenja (iz stranih zakonodavstava) kod nas služe kao… </a:t>
            </a:r>
            <a:r>
              <a:rPr lang="hr-HR" dirty="0" err="1" smtClean="0">
                <a:ea typeface="ＭＳ Ｐゴシック" pitchFamily="34" charset="-128"/>
              </a:rPr>
              <a:t>menekeni</a:t>
            </a:r>
            <a:r>
              <a:rPr lang="hr-HR" dirty="0" smtClean="0">
                <a:ea typeface="ＭＳ Ｐゴシック" pitchFamily="34" charset="-128"/>
              </a:rPr>
              <a:t> i manekene…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… a rješenja bi trebala nešto “rješavati” (konačno, tako se i zovu): što, kako i zašto? (početak mudrosti su glupa pitanja!)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Zakon su tu da se… provode i p</a:t>
            </a:r>
            <a:r>
              <a:rPr lang="hr-HR" dirty="0" smtClean="0"/>
              <a:t>oštuju, a ne da se njima eksperimentira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Promjene zakona nisu rješenje sami po sebi</a:t>
            </a:r>
          </a:p>
          <a:p>
            <a:pPr algn="just">
              <a:spcAft>
                <a:spcPct val="0"/>
              </a:spcAft>
            </a:pPr>
            <a:r>
              <a:rPr lang="hr-HR" dirty="0" smtClean="0"/>
              <a:t>Zakon o radu, Zakon o radu, Zakon o radu!</a:t>
            </a:r>
          </a:p>
          <a:p>
            <a:pPr algn="just">
              <a:spcAft>
                <a:spcPct val="0"/>
              </a:spcAft>
            </a:pP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Da si olakšam dušu!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575452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David </a:t>
            </a:r>
            <a:r>
              <a:rPr lang="hr-HR" dirty="0" err="1" smtClean="0">
                <a:ea typeface="ＭＳ Ｐゴシック" pitchFamily="34" charset="-128"/>
              </a:rPr>
              <a:t>Albahari</a:t>
            </a:r>
            <a:r>
              <a:rPr lang="hr-HR" dirty="0" smtClean="0">
                <a:ea typeface="ＭＳ Ｐゴシック" pitchFamily="34" charset="-128"/>
              </a:rPr>
              <a:t>, </a:t>
            </a:r>
            <a:r>
              <a:rPr lang="hr-HR" dirty="0" err="1" smtClean="0">
                <a:ea typeface="ＭＳ Ｐゴシック" pitchFamily="34" charset="-128"/>
              </a:rPr>
              <a:t>Snežni</a:t>
            </a:r>
            <a:r>
              <a:rPr lang="hr-HR" dirty="0" smtClean="0">
                <a:ea typeface="ＭＳ Ｐゴシック" pitchFamily="34" charset="-128"/>
              </a:rPr>
              <a:t> </a:t>
            </a:r>
            <a:r>
              <a:rPr lang="hr-HR" dirty="0" err="1" smtClean="0">
                <a:ea typeface="ＭＳ Ｐゴシック" pitchFamily="34" charset="-128"/>
              </a:rPr>
              <a:t>čovek</a:t>
            </a:r>
            <a:r>
              <a:rPr lang="hr-HR" dirty="0" smtClean="0">
                <a:ea typeface="ＭＳ Ｐゴシック" pitchFamily="34" charset="-128"/>
              </a:rPr>
              <a:t>: “oni koji </a:t>
            </a:r>
            <a:r>
              <a:rPr lang="hr-HR" dirty="0" err="1" smtClean="0">
                <a:ea typeface="ＭＳ Ｐゴシック" pitchFamily="34" charset="-128"/>
              </a:rPr>
              <a:t>veruju</a:t>
            </a:r>
            <a:r>
              <a:rPr lang="hr-HR" dirty="0" smtClean="0">
                <a:ea typeface="ＭＳ Ｐゴシック" pitchFamily="34" charset="-128"/>
              </a:rPr>
              <a:t> da znanje nije savladavanje neznanja, već potvrđivanje nečije ideje da je nešto onako kako on </a:t>
            </a:r>
            <a:r>
              <a:rPr lang="hr-HR" dirty="0" err="1" smtClean="0">
                <a:ea typeface="ＭＳ Ｐゴシック" pitchFamily="34" charset="-128"/>
              </a:rPr>
              <a:t>veruje</a:t>
            </a:r>
            <a:r>
              <a:rPr lang="hr-HR" dirty="0" smtClean="0">
                <a:ea typeface="ＭＳ Ｐゴシック" pitchFamily="34" charset="-128"/>
              </a:rPr>
              <a:t> da jeste…”</a:t>
            </a:r>
          </a:p>
          <a:p>
            <a:pPr algn="just">
              <a:spcAft>
                <a:spcPct val="0"/>
              </a:spcAft>
            </a:pPr>
            <a:r>
              <a:rPr lang="hr-HR" dirty="0" err="1" smtClean="0">
                <a:ea typeface="ＭＳ Ｐゴシック" pitchFamily="34" charset="-128"/>
              </a:rPr>
              <a:t>Nicollo</a:t>
            </a:r>
            <a:r>
              <a:rPr lang="hr-HR" dirty="0" smtClean="0">
                <a:ea typeface="ＭＳ Ｐゴシック" pitchFamily="34" charset="-128"/>
              </a:rPr>
              <a:t> Machiavelli: “onaj koji zanemaruje stvarno da bi se bavio idealnim spoznat će što je propast, a ne r</a:t>
            </a:r>
            <a:r>
              <a:rPr lang="hr-HR" dirty="0" smtClean="0">
                <a:ea typeface="ＭＳ Ｐゴシック" pitchFamily="34" charset="-128"/>
              </a:rPr>
              <a:t>ješenje!”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Kada se radi o društvo, ne vrijedi ona “bitno je sudjelovati” </a:t>
            </a:r>
            <a:r>
              <a:rPr lang="hr-HR" dirty="0" smtClean="0">
                <a:ea typeface="ＭＳ Ｐゴシック" pitchFamily="34" charset="-128"/>
                <a:sym typeface="Symbol"/>
              </a:rPr>
              <a:t> “Nije bitno sudjelovati, bitno je pobijediti (riješiti)!”</a:t>
            </a:r>
            <a:r>
              <a:rPr lang="hr-HR" dirty="0" smtClean="0">
                <a:ea typeface="ＭＳ Ｐゴシック" pitchFamily="34" charset="-128"/>
              </a:rPr>
              <a:t> (Broj Jedan)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Zaključci i prijedlozi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Da si olakšam dušu!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201333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>Zahvaljujem na pozornosti!</a:t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>Sve Vaše komentare i pitanja očekujem na</a:t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  <a:hlinkClick r:id="rId2"/>
              </a:rPr>
              <a:t>vgotov@hotmail.com</a:t>
            </a: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  <a:hlinkClick r:id="rId3"/>
              </a:rPr>
              <a:t>viktor.gotovac@zg.t-com.hr</a:t>
            </a:r>
            <a:endParaRPr lang="hr-HR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>Pravni institut otpremnine u Republici Hrvatskoj: Problemi i prijedlozi mogućih promjena u uređenju otpremnina u Republici Hrvatskoj</a:t>
            </a:r>
            <a:endParaRPr lang="hr-HR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1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>
                <a:ea typeface="ＭＳ Ｐゴシック" pitchFamily="34" charset="-128"/>
              </a:rPr>
              <a:t>“</a:t>
            </a:r>
            <a:r>
              <a:rPr lang="hr-HR" dirty="0" smtClean="0">
                <a:ea typeface="ＭＳ Ｐゴシック" pitchFamily="34" charset="-128"/>
              </a:rPr>
              <a:t>Analiza sustava otpremnina u Republici Hrvatskoj: sadašnje uređenje i promišljanje izmjena”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Sustav otpremnina u Republici Hrvatskoj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Sustavi otpremnina u državama-članicama Europske unije</a:t>
            </a:r>
          </a:p>
          <a:p>
            <a:pPr algn="just">
              <a:spcAft>
                <a:spcPct val="0"/>
              </a:spcAft>
            </a:pPr>
            <a:r>
              <a:rPr lang="hr-HR" dirty="0">
                <a:solidFill>
                  <a:srgbClr val="333333"/>
                </a:solidFill>
                <a:ea typeface="ＭＳ Ｐゴシック" pitchFamily="34" charset="-128"/>
              </a:rPr>
              <a:t>Zaključci i </a:t>
            </a:r>
            <a:r>
              <a:rPr lang="hr-HR" dirty="0" smtClean="0">
                <a:solidFill>
                  <a:srgbClr val="333333"/>
                </a:solidFill>
                <a:ea typeface="ＭＳ Ｐゴシック" pitchFamily="34" charset="-128"/>
              </a:rPr>
              <a:t>prijedlozi analize </a:t>
            </a:r>
            <a:r>
              <a:rPr lang="hr-HR" dirty="0">
                <a:solidFill>
                  <a:srgbClr val="333333"/>
                </a:solidFill>
                <a:ea typeface="ＭＳ Ｐゴシック" pitchFamily="34" charset="-128"/>
              </a:rPr>
              <a:t>sustava otpremnina u Republici Hrvatskoj: sadašnje uređenje i promišljanje </a:t>
            </a:r>
            <a:r>
              <a:rPr lang="hr-HR" dirty="0" smtClean="0">
                <a:solidFill>
                  <a:srgbClr val="333333"/>
                </a:solidFill>
                <a:ea typeface="ＭＳ Ｐゴシック" pitchFamily="34" charset="-128"/>
              </a:rPr>
              <a:t>izmjena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Sadržaj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/>
              <a:t>Dobar dan!</a:t>
            </a:r>
            <a:endParaRPr lang="en-US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>
                <a:ea typeface="ＭＳ Ｐゴシック" pitchFamily="34" charset="-128"/>
                <a:cs typeface="+mn-cs"/>
              </a:rPr>
              <a:t>A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naliza </a:t>
            </a: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sustava otpremnina u Republici Hrvatskoj nastala kao dio tehničke pomoći Svjetske banke Republici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Hrvatskoj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Doc.dr.sc. Saša </a:t>
            </a:r>
            <a:r>
              <a:rPr lang="hr-HR" dirty="0" err="1" smtClean="0">
                <a:solidFill>
                  <a:srgbClr val="000000"/>
                </a:solidFill>
                <a:ea typeface="+mn-ea"/>
                <a:cs typeface="+mn-cs"/>
              </a:rPr>
              <a:t>Drezgić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, dr. </a:t>
            </a:r>
            <a:r>
              <a:rPr lang="hr-HR" dirty="0" err="1" smtClean="0">
                <a:solidFill>
                  <a:srgbClr val="000000"/>
                </a:solidFill>
                <a:ea typeface="+mn-ea"/>
                <a:cs typeface="+mn-cs"/>
              </a:rPr>
              <a:t>Ulrich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hr-HR" dirty="0" err="1" smtClean="0">
                <a:solidFill>
                  <a:srgbClr val="000000"/>
                </a:solidFill>
                <a:ea typeface="+mn-ea"/>
                <a:cs typeface="+mn-cs"/>
              </a:rPr>
              <a:t>Schuh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 i 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Inicijalna </a:t>
            </a: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studija i ona ne omogućava konačno i nedvojbeno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zaključivanje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Stavovi u studiji zaključci su i mišljenja koje su autori mogli donijeti u trenutku njene izrade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“</a:t>
            </a:r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Analiza sustava otpremnina (…)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”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/>
              <a:t>http://documents.worldbank.org/</a:t>
            </a:r>
            <a:r>
              <a:rPr lang="hr-HR" dirty="0" err="1" smtClean="0"/>
              <a:t>curated</a:t>
            </a:r>
            <a:r>
              <a:rPr lang="hr-HR" dirty="0" smtClean="0"/>
              <a:t>/</a:t>
            </a:r>
            <a:r>
              <a:rPr lang="hr-HR" dirty="0" err="1" smtClean="0"/>
              <a:t>en</a:t>
            </a:r>
            <a:r>
              <a:rPr lang="hr-HR" dirty="0" smtClean="0"/>
              <a:t>/2013/09/18347074/</a:t>
            </a:r>
            <a:r>
              <a:rPr lang="hr-HR" dirty="0" err="1" smtClean="0"/>
              <a:t>analysis</a:t>
            </a:r>
            <a:r>
              <a:rPr lang="hr-HR" dirty="0" smtClean="0"/>
              <a:t>-</a:t>
            </a:r>
            <a:r>
              <a:rPr lang="hr-HR" dirty="0" err="1" smtClean="0"/>
              <a:t>severance</a:t>
            </a:r>
            <a:r>
              <a:rPr lang="hr-HR" dirty="0" smtClean="0"/>
              <a:t>-</a:t>
            </a:r>
            <a:r>
              <a:rPr lang="hr-HR" dirty="0" err="1" smtClean="0"/>
              <a:t>pay</a:t>
            </a:r>
            <a:r>
              <a:rPr lang="hr-HR" dirty="0" smtClean="0"/>
              <a:t>-</a:t>
            </a:r>
            <a:r>
              <a:rPr lang="hr-HR" dirty="0" err="1" smtClean="0"/>
              <a:t>scheme</a:t>
            </a:r>
            <a:r>
              <a:rPr lang="hr-HR" dirty="0" smtClean="0"/>
              <a:t>-</a:t>
            </a:r>
            <a:r>
              <a:rPr lang="hr-HR" dirty="0" err="1" smtClean="0"/>
              <a:t>republic</a:t>
            </a:r>
            <a:r>
              <a:rPr lang="hr-HR" dirty="0" smtClean="0"/>
              <a:t>-</a:t>
            </a:r>
            <a:r>
              <a:rPr lang="hr-HR" dirty="0" err="1" smtClean="0"/>
              <a:t>croatia</a:t>
            </a:r>
            <a:r>
              <a:rPr lang="hr-HR" dirty="0" smtClean="0"/>
              <a:t>-</a:t>
            </a:r>
            <a:r>
              <a:rPr lang="hr-HR" dirty="0" err="1" smtClean="0"/>
              <a:t>current</a:t>
            </a:r>
            <a:r>
              <a:rPr lang="hr-HR" dirty="0" smtClean="0"/>
              <a:t>-</a:t>
            </a:r>
            <a:r>
              <a:rPr lang="hr-HR" dirty="0" err="1" smtClean="0"/>
              <a:t>arrangements</a:t>
            </a:r>
            <a:r>
              <a:rPr lang="hr-HR" dirty="0" smtClean="0"/>
              <a:t>-</a:t>
            </a:r>
            <a:r>
              <a:rPr lang="hr-HR" dirty="0" err="1" smtClean="0"/>
              <a:t>changes</a:t>
            </a:r>
            <a:r>
              <a:rPr lang="hr-HR" dirty="0" smtClean="0"/>
              <a:t>-</a:t>
            </a:r>
            <a:r>
              <a:rPr lang="hr-HR" dirty="0" err="1" smtClean="0"/>
              <a:t>considered</a:t>
            </a:r>
            <a:r>
              <a:rPr lang="hr-HR" dirty="0" smtClean="0"/>
              <a:t>-analiza-sustava-otpremnina-u-republici-hrvatskoj-</a:t>
            </a:r>
            <a:r>
              <a:rPr lang="hr-HR" dirty="0" err="1" smtClean="0"/>
              <a:t>sadasnje</a:t>
            </a:r>
            <a:r>
              <a:rPr lang="hr-HR" dirty="0" smtClean="0"/>
              <a:t>-</a:t>
            </a:r>
            <a:r>
              <a:rPr lang="hr-HR" dirty="0" err="1" smtClean="0"/>
              <a:t>uredenje</a:t>
            </a:r>
            <a:r>
              <a:rPr lang="hr-HR" dirty="0" smtClean="0"/>
              <a:t>-</a:t>
            </a:r>
            <a:r>
              <a:rPr lang="hr-HR" dirty="0" err="1" smtClean="0"/>
              <a:t>promisljanje</a:t>
            </a:r>
            <a:r>
              <a:rPr lang="hr-HR" dirty="0" smtClean="0"/>
              <a:t>-izmjena</a:t>
            </a:r>
          </a:p>
          <a:p>
            <a:pPr algn="just" eaLnBrk="1" hangingPunct="1">
              <a:spcAft>
                <a:spcPct val="0"/>
              </a:spcAft>
            </a:pPr>
            <a:endParaRPr lang="hr-HR" dirty="0" smtClean="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4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“</a:t>
            </a:r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Analiza sustava otpremnina (…)</a:t>
            </a:r>
            <a:r>
              <a:rPr lang="en-US" sz="2400" b="1" dirty="0" smtClean="0">
                <a:solidFill>
                  <a:schemeClr val="bg1"/>
                </a:solidFill>
                <a:cs typeface="Arial" charset="0"/>
              </a:rPr>
              <a:t>”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1" y="2057400"/>
            <a:ext cx="669766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8921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/>
              <a:t>http://www.mrms.hr/analiza-sustava-otpremnina-u-republici-hrvatskoj-</a:t>
            </a:r>
            <a:r>
              <a:rPr lang="hr-HR" dirty="0" err="1" smtClean="0"/>
              <a:t>sadasnje</a:t>
            </a:r>
            <a:r>
              <a:rPr lang="hr-HR" dirty="0" smtClean="0"/>
              <a:t>-</a:t>
            </a:r>
            <a:r>
              <a:rPr lang="hr-HR" dirty="0" err="1" smtClean="0"/>
              <a:t>uredenje</a:t>
            </a:r>
            <a:r>
              <a:rPr lang="hr-HR" dirty="0" smtClean="0"/>
              <a:t>-i-</a:t>
            </a:r>
            <a:r>
              <a:rPr lang="hr-HR" dirty="0" err="1" smtClean="0"/>
              <a:t>promisljanje</a:t>
            </a:r>
            <a:r>
              <a:rPr lang="hr-HR" dirty="0" smtClean="0"/>
              <a:t>-izmjena/</a:t>
            </a:r>
          </a:p>
          <a:p>
            <a:pPr algn="just" eaLnBrk="1" hangingPunct="1">
              <a:spcAft>
                <a:spcPct val="0"/>
              </a:spcAft>
            </a:pPr>
            <a:endParaRPr lang="hr-HR" dirty="0" smtClean="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vl="0" algn="just"/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“</a:t>
            </a:r>
            <a:r>
              <a:rPr lang="hr-HR" sz="2400" b="1" dirty="0">
                <a:solidFill>
                  <a:srgbClr val="DCDCB4"/>
                </a:solidFill>
                <a:cs typeface="Arial" charset="0"/>
              </a:rPr>
              <a:t>Analiza sustava otpremnina (…)</a:t>
            </a:r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”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9" y="2057400"/>
            <a:ext cx="669767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069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endParaRPr lang="hr-HR" dirty="0" smtClean="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vl="0" algn="just"/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“</a:t>
            </a:r>
            <a:r>
              <a:rPr lang="hr-HR" sz="2400" b="1" dirty="0">
                <a:solidFill>
                  <a:srgbClr val="DCDCB4"/>
                </a:solidFill>
                <a:cs typeface="Arial" charset="0"/>
              </a:rPr>
              <a:t>Analiza sustava otpremnina (…)</a:t>
            </a:r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”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1" y="2057400"/>
            <a:ext cx="669766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7331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  <a:defRPr/>
            </a:pP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Pojam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F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unkcija 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Pravni </a:t>
            </a: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izvori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Pravna </a:t>
            </a: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osnova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Iznos 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Financiranje otpremnine</a:t>
            </a:r>
          </a:p>
          <a:p>
            <a:pPr algn="just">
              <a:spcAft>
                <a:spcPct val="0"/>
              </a:spcAft>
              <a:defRPr/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Oporezivanje otpremnine</a:t>
            </a:r>
            <a:endParaRPr lang="hr-HR" sz="2000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vl="0" algn="just"/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“</a:t>
            </a:r>
            <a:r>
              <a:rPr lang="hr-HR" sz="2400" b="1" dirty="0">
                <a:solidFill>
                  <a:srgbClr val="DCDCB4"/>
                </a:solidFill>
                <a:cs typeface="Arial" charset="0"/>
              </a:rPr>
              <a:t>Analiza sustava otpremnina (…)</a:t>
            </a:r>
            <a:r>
              <a:rPr lang="en-US" sz="2400" b="1" dirty="0">
                <a:solidFill>
                  <a:srgbClr val="DCDCB4"/>
                </a:solidFill>
                <a:cs typeface="Arial" charset="0"/>
              </a:rPr>
              <a:t>”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Okvir promišljanja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72856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Članak 119. Zakona o radu (Narodne novine 149/09, 61/11, </a:t>
            </a:r>
            <a:r>
              <a:rPr lang="hr-HR" dirty="0" smtClean="0">
                <a:ea typeface="ＭＳ Ｐゴシック" pitchFamily="34" charset="-128"/>
              </a:rPr>
              <a:t>82/12 - Zakon o kriterijima za sudjelovanje u tripartitnim tijelima i reprezentativnosti za kolektivno pregovaranje, 88/12 - ispravak</a:t>
            </a:r>
            <a:r>
              <a:rPr lang="hr-HR" dirty="0">
                <a:solidFill>
                  <a:srgbClr val="333333"/>
                </a:solidFill>
                <a:ea typeface="ＭＳ Ｐゴシック" pitchFamily="34" charset="-128"/>
              </a:rPr>
              <a:t> </a:t>
            </a:r>
            <a:r>
              <a:rPr lang="hr-HR" dirty="0" smtClean="0">
                <a:solidFill>
                  <a:srgbClr val="333333"/>
                </a:solidFill>
                <a:ea typeface="ＭＳ Ｐゴシック" pitchFamily="34" charset="-128"/>
              </a:rPr>
              <a:t>Zakona </a:t>
            </a:r>
            <a:r>
              <a:rPr lang="hr-HR" dirty="0">
                <a:solidFill>
                  <a:srgbClr val="333333"/>
                </a:solidFill>
                <a:ea typeface="ＭＳ Ｐゴシック" pitchFamily="34" charset="-128"/>
              </a:rPr>
              <a:t>o kriterijima za sudjelovanje u tripartitnim tijelima i reprezentativnosti za kolektivno pregovaranje</a:t>
            </a:r>
            <a:r>
              <a:rPr lang="hr-HR" dirty="0" smtClean="0">
                <a:ea typeface="ＭＳ Ｐゴシック" pitchFamily="34" charset="-128"/>
              </a:rPr>
              <a:t> i 73/13</a:t>
            </a:r>
            <a:r>
              <a:rPr lang="hr-HR" dirty="0" smtClean="0">
                <a:ea typeface="ＭＳ Ｐゴシック" pitchFamily="34" charset="-128"/>
              </a:rPr>
              <a:t>)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>
                <a:solidFill>
                  <a:srgbClr val="000000"/>
                </a:solidFill>
                <a:ea typeface="+mn-ea"/>
                <a:cs typeface="+mn-cs"/>
              </a:rPr>
              <a:t>Članak 119. Zakon o osiguranju potraživanja radnika u slučaju stečaja poslodavca (Narodne novine 86/08 i </a:t>
            </a: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80/13)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solidFill>
                  <a:srgbClr val="000000"/>
                </a:solidFill>
                <a:ea typeface="+mn-ea"/>
                <a:cs typeface="+mn-cs"/>
              </a:rPr>
              <a:t>Kolektivni ugovori i pravilnici o radu</a:t>
            </a:r>
          </a:p>
          <a:p>
            <a:pPr algn="just" eaLnBrk="1" hangingPunct="1">
              <a:spcAft>
                <a:spcPct val="0"/>
              </a:spcAft>
            </a:pP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>
              <a:solidFill>
                <a:srgbClr val="333333"/>
              </a:solidFill>
            </a:endParaRP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rgbClr val="DCDCB4"/>
                </a:solidFill>
                <a:cs typeface="Arial" charset="0"/>
              </a:rPr>
              <a:t>Sustav otpremnina u Republici Hrvatskoj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56836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Pravni institut otpremnine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lvl="0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dirty="0">
                <a:solidFill>
                  <a:srgbClr val="333333"/>
                </a:solidFill>
                <a:ea typeface="ＭＳ Ｐゴシック" pitchFamily="34" charset="-128"/>
                <a:cs typeface="Times New Roman" pitchFamily="18" charset="0"/>
              </a:rPr>
              <a:t>Problemi i otvorena pitanja: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 smtClean="0">
                <a:solidFill>
                  <a:srgbClr val="000000"/>
                </a:solidFill>
                <a:cs typeface="+mn-cs"/>
              </a:rPr>
              <a:t>Nedostatak podataka;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 smtClean="0">
                <a:solidFill>
                  <a:srgbClr val="000000"/>
                </a:solidFill>
                <a:cs typeface="+mn-cs"/>
              </a:rPr>
              <a:t>Otpremnina </a:t>
            </a:r>
            <a:r>
              <a:rPr lang="hr-HR" sz="2000" dirty="0">
                <a:solidFill>
                  <a:srgbClr val="000000"/>
                </a:solidFill>
                <a:cs typeface="+mn-cs"/>
              </a:rPr>
              <a:t>i stečaj;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Izvanredni otkaz ugovora o radu;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Što je neoporeziva otpremnina?;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Bruto = neto;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Oportunost sudskih sporova;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Iznosi i “integriranje </a:t>
            </a:r>
            <a:r>
              <a:rPr lang="hr-HR" sz="2000" dirty="0" err="1">
                <a:solidFill>
                  <a:srgbClr val="000000"/>
                </a:solidFill>
                <a:cs typeface="+mn-cs"/>
              </a:rPr>
              <a:t>staževa</a:t>
            </a:r>
            <a:r>
              <a:rPr lang="hr-HR" sz="2000" dirty="0">
                <a:solidFill>
                  <a:srgbClr val="000000"/>
                </a:solidFill>
                <a:cs typeface="+mn-cs"/>
              </a:rPr>
              <a:t>” u kolektivnim ugovorima javnih službi;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Položaj članova uprave; </a:t>
            </a:r>
          </a:p>
          <a:p>
            <a:pPr lvl="1" algn="just" eaLnBrk="1" hangingPunct="1">
              <a:spcAft>
                <a:spcPct val="0"/>
              </a:spcAft>
              <a:buClr>
                <a:srgbClr val="2896DC"/>
              </a:buClr>
            </a:pPr>
            <a:r>
              <a:rPr lang="hr-HR" sz="2000" dirty="0">
                <a:solidFill>
                  <a:srgbClr val="000000"/>
                </a:solidFill>
                <a:cs typeface="+mn-cs"/>
              </a:rPr>
              <a:t>Manipulacije</a:t>
            </a:r>
            <a:endParaRPr lang="ta-IN" sz="2000" dirty="0">
              <a:solidFill>
                <a:srgbClr val="333333"/>
              </a:solidFill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 err="1" smtClean="0">
                <a:ea typeface="ＭＳ Ｐゴシック" pitchFamily="34" charset="-128"/>
                <a:cs typeface="Times New Roman" pitchFamily="18" charset="0"/>
              </a:rPr>
              <a:t>Agenda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 u donošenju novog Zakona o radu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>
              <a:solidFill>
                <a:srgbClr val="333333"/>
              </a:solidFill>
            </a:endParaRP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>
                <a:solidFill>
                  <a:srgbClr val="DCDCB4"/>
                </a:solidFill>
                <a:cs typeface="Arial" charset="0"/>
              </a:rPr>
              <a:t>Sustav otpremnina u Republici Hrvatskoj</a:t>
            </a:r>
            <a:endParaRPr lang="en-US" sz="2400" b="1" dirty="0">
              <a:solidFill>
                <a:srgbClr val="DCDC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7407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theme/theme1.xml><?xml version="1.0" encoding="utf-8"?>
<a:theme xmlns:a="http://schemas.openxmlformats.org/drawingml/2006/main" name="Hodgetts-Template">
  <a:themeElements>
    <a:clrScheme name="">
      <a:dk1>
        <a:srgbClr val="333333"/>
      </a:dk1>
      <a:lt1>
        <a:srgbClr val="DCDCB4"/>
      </a:lt1>
      <a:dk2>
        <a:srgbClr val="F0F0F0"/>
      </a:dk2>
      <a:lt2>
        <a:srgbClr val="008080"/>
      </a:lt2>
      <a:accent1>
        <a:srgbClr val="2896DC"/>
      </a:accent1>
      <a:accent2>
        <a:srgbClr val="F0F0F0"/>
      </a:accent2>
      <a:accent3>
        <a:srgbClr val="EBEBD6"/>
      </a:accent3>
      <a:accent4>
        <a:srgbClr val="2A2A2A"/>
      </a:accent4>
      <a:accent5>
        <a:srgbClr val="ACC9EB"/>
      </a:accent5>
      <a:accent6>
        <a:srgbClr val="D9D9D9"/>
      </a:accent6>
      <a:hlink>
        <a:srgbClr val="2896DC"/>
      </a:hlink>
      <a:folHlink>
        <a:srgbClr val="2896DC"/>
      </a:folHlink>
    </a:clrScheme>
    <a:fontScheme name="Hodgetts-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5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6">
        <a:dk1>
          <a:srgbClr val="333333"/>
        </a:dk1>
        <a:lt1>
          <a:srgbClr val="E6DCB4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0EBD6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15847</TotalTime>
  <Words>859</Words>
  <Application>Microsoft Office PowerPoint</Application>
  <PresentationFormat>Custom</PresentationFormat>
  <Paragraphs>120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Times New Roman</vt:lpstr>
      <vt:lpstr>Wingdings</vt:lpstr>
      <vt:lpstr>Symbol</vt:lpstr>
      <vt:lpstr>Hodgetts-Template</vt:lpstr>
      <vt:lpstr>Pravni institut otpremnine u Republici Hrvatskoj: Problemi i prijedlozi mogućih promjena u uređenju otpremnina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Pravni institut otpremnine u Republici Hrvatskoj</vt:lpstr>
      <vt:lpstr>  Zahvaljujem na pozornosti! Sve Vaše komentare i pitanja očekujem na vgotov@hotmail.com viktor.gotovac@zg.t-com.hr</vt:lpstr>
      <vt:lpstr>Pravni institut otpremnine u Republici Hrvatskoj: Problemi i prijedlozi mogućih promjena u uređenju otpremnina u Republici Hrvatskoj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Sudjelovanje radnika u odlučivanju u Europskoj uniji</dc:title>
  <dc:creator>Administrator</dc:creator>
  <cp:lastModifiedBy>Viktor Gotovac</cp:lastModifiedBy>
  <cp:revision>548</cp:revision>
  <cp:lastPrinted>2013-02-28T00:25:54Z</cp:lastPrinted>
  <dcterms:created xsi:type="dcterms:W3CDTF">2004-11-29T18:12:39Z</dcterms:created>
  <dcterms:modified xsi:type="dcterms:W3CDTF">2013-10-15T07:34:47Z</dcterms:modified>
</cp:coreProperties>
</file>